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 id="268" r:id="rId14"/>
    <p:sldId id="269" r:id="rId15"/>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1" d="100"/>
          <a:sy n="51" d="100"/>
        </p:scale>
        <p:origin x="-1704" y="-4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19EBA7-851D-45F1-8D96-2CBC379C43A7}" type="datetimeFigureOut">
              <a:rPr lang="hu-HU" smtClean="0"/>
              <a:pPr/>
              <a:t>2011.08.26.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9CE020C-C579-42C5-8801-1F79E915D730}"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9EBA7-851D-45F1-8D96-2CBC379C43A7}" type="datetimeFigureOut">
              <a:rPr lang="hu-HU" smtClean="0"/>
              <a:pPr/>
              <a:t>2011.08.26.</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E020C-C579-42C5-8801-1F79E915D730}"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1052737"/>
            <a:ext cx="7772400" cy="2547714"/>
          </a:xfrm>
        </p:spPr>
        <p:txBody>
          <a:bodyPr>
            <a:noAutofit/>
          </a:bodyPr>
          <a:lstStyle/>
          <a:p>
            <a:r>
              <a:rPr lang="hu-HU" sz="5400" b="1" dirty="0" smtClean="0"/>
              <a:t>A szeretet tulajdonságai </a:t>
            </a:r>
            <a:br>
              <a:rPr lang="hu-HU" sz="5400" b="1" dirty="0" smtClean="0"/>
            </a:br>
            <a:r>
              <a:rPr lang="hu-HU" sz="5400" b="1" dirty="0" smtClean="0"/>
              <a:t>Páli Szent Vince életében</a:t>
            </a:r>
            <a:endParaRPr lang="hu-HU" sz="5400" b="1" dirty="0"/>
          </a:p>
        </p:txBody>
      </p:sp>
      <p:sp>
        <p:nvSpPr>
          <p:cNvPr id="3" name="Alcím 2"/>
          <p:cNvSpPr>
            <a:spLocks noGrp="1"/>
          </p:cNvSpPr>
          <p:nvPr>
            <p:ph type="subTitle" idx="1"/>
          </p:nvPr>
        </p:nvSpPr>
        <p:spPr/>
        <p:txBody>
          <a:bodyPr/>
          <a:lstStyle/>
          <a:p>
            <a:r>
              <a:rPr lang="hu-HU" dirty="0" smtClean="0"/>
              <a:t>Hogyan és mennyire valósította meg Szt. Vince, Szt. Pál apostol által az átadott szeretet példaképét</a:t>
            </a:r>
            <a:endParaRPr lang="hu-H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113719"/>
            <a:ext cx="7776864" cy="6555641"/>
          </a:xfrm>
          <a:prstGeom prst="rect">
            <a:avLst/>
          </a:prstGeom>
          <a:noFill/>
        </p:spPr>
        <p:txBody>
          <a:bodyPr wrap="square" rtlCol="0">
            <a:spAutoFit/>
          </a:bodyPr>
          <a:lstStyle/>
          <a:p>
            <a:r>
              <a:rPr lang="hu-HU" sz="2800" b="1" i="1" u="sng" dirty="0"/>
              <a:t>Szólhatok az emberek </a:t>
            </a:r>
            <a:br>
              <a:rPr lang="hu-HU" sz="2800" b="1" i="1" u="sng" dirty="0"/>
            </a:br>
            <a:r>
              <a:rPr lang="hu-HU" sz="2800" b="1" i="1" u="sng" dirty="0"/>
              <a:t>vagy az angyalok nyelvén</a:t>
            </a:r>
            <a:r>
              <a:rPr lang="hu-HU" sz="2800" b="1" i="1" dirty="0"/>
              <a:t>, </a:t>
            </a:r>
            <a:br>
              <a:rPr lang="hu-HU" sz="2800" b="1" i="1" dirty="0"/>
            </a:br>
            <a:r>
              <a:rPr lang="hu-HU" sz="2800" b="1" i="1" dirty="0"/>
              <a:t>ha szeretet nincs bennem,</a:t>
            </a:r>
            <a:br>
              <a:rPr lang="hu-HU" sz="2800" b="1" i="1" dirty="0"/>
            </a:br>
            <a:r>
              <a:rPr lang="hu-HU" sz="2800" b="1" i="1" dirty="0"/>
              <a:t>csak zengő érc vagyok</a:t>
            </a:r>
            <a:br>
              <a:rPr lang="hu-HU" sz="2800" b="1" i="1" dirty="0"/>
            </a:br>
            <a:r>
              <a:rPr lang="hu-HU" sz="2800" b="1" i="1" dirty="0"/>
              <a:t>vagy pengő cimbalom.</a:t>
            </a:r>
            <a:br>
              <a:rPr lang="hu-HU" sz="2800" b="1" i="1" dirty="0"/>
            </a:br>
            <a:r>
              <a:rPr lang="hu-HU" sz="2800" b="1" i="1" u="sng" dirty="0"/>
              <a:t>Lehet prófétáló tehetségem,</a:t>
            </a:r>
            <a:br>
              <a:rPr lang="hu-HU" sz="2800" b="1" i="1" u="sng" dirty="0"/>
            </a:br>
            <a:r>
              <a:rPr lang="hu-HU" sz="2800" b="1" i="1" u="sng" dirty="0"/>
              <a:t>ismerhetem az összes titkokat</a:t>
            </a:r>
            <a:br>
              <a:rPr lang="hu-HU" sz="2800" b="1" i="1" u="sng" dirty="0"/>
            </a:br>
            <a:r>
              <a:rPr lang="hu-HU" sz="2800" b="1" i="1" u="sng" dirty="0"/>
              <a:t>és mind a tudományokat,</a:t>
            </a:r>
            <a:br>
              <a:rPr lang="hu-HU" sz="2800" b="1" i="1" u="sng" dirty="0"/>
            </a:br>
            <a:r>
              <a:rPr lang="hu-HU" sz="2800" b="1" i="1" u="sng" dirty="0"/>
              <a:t>hitemmel elmozdíthatom a hegyeket</a:t>
            </a:r>
            <a:r>
              <a:rPr lang="hu-HU" sz="2800" b="1" i="1" dirty="0"/>
              <a:t>,</a:t>
            </a:r>
            <a:br>
              <a:rPr lang="hu-HU" sz="2800" b="1" i="1" dirty="0"/>
            </a:br>
            <a:r>
              <a:rPr lang="hu-HU" sz="2800" b="1" i="1" dirty="0"/>
              <a:t>ha szeretet nincs bennem, mit sem érek.</a:t>
            </a:r>
            <a:br>
              <a:rPr lang="hu-HU" sz="2800" b="1" i="1" dirty="0"/>
            </a:br>
            <a:r>
              <a:rPr lang="hu-HU" sz="2800" b="1" i="1" u="sng" dirty="0"/>
              <a:t>Szétoszthatom mindenemet</a:t>
            </a:r>
            <a:br>
              <a:rPr lang="hu-HU" sz="2800" b="1" i="1" u="sng" dirty="0"/>
            </a:br>
            <a:r>
              <a:rPr lang="hu-HU" sz="2800" b="1" i="1" u="sng" dirty="0"/>
              <a:t>a nélkülözők közt,</a:t>
            </a:r>
            <a:br>
              <a:rPr lang="hu-HU" sz="2800" b="1" i="1" u="sng" dirty="0"/>
            </a:br>
            <a:r>
              <a:rPr lang="hu-HU" sz="2800" b="1" i="1" u="sng" dirty="0"/>
              <a:t>odaadhatom testemet is égőáldozatul</a:t>
            </a:r>
            <a:r>
              <a:rPr lang="hu-HU" sz="2800" b="1" i="1" dirty="0"/>
              <a:t>,</a:t>
            </a:r>
            <a:br>
              <a:rPr lang="hu-HU" sz="2800" b="1" i="1" dirty="0"/>
            </a:br>
            <a:r>
              <a:rPr lang="hu-HU" sz="2800" b="1" i="1" dirty="0"/>
              <a:t>ha szeretet nincs bennem, </a:t>
            </a:r>
            <a:br>
              <a:rPr lang="hu-HU" sz="2800" b="1" i="1" dirty="0"/>
            </a:br>
            <a:r>
              <a:rPr lang="hu-HU" sz="2800" b="1" i="1" dirty="0"/>
              <a:t>mit sem használ nekem.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539552" y="404664"/>
            <a:ext cx="8208912" cy="6001643"/>
          </a:xfrm>
          <a:prstGeom prst="rect">
            <a:avLst/>
          </a:prstGeom>
          <a:noFill/>
        </p:spPr>
        <p:txBody>
          <a:bodyPr wrap="square" rtlCol="0">
            <a:spAutoFit/>
          </a:bodyPr>
          <a:lstStyle/>
          <a:p>
            <a:pPr>
              <a:buFont typeface="Arial" pitchFamily="34" charset="0"/>
              <a:buChar char="•"/>
            </a:pPr>
            <a:r>
              <a:rPr lang="hu-HU" sz="3200" dirty="0" smtClean="0"/>
              <a:t> </a:t>
            </a:r>
            <a:r>
              <a:rPr lang="hu-HU" sz="3200" b="1" dirty="0" smtClean="0"/>
              <a:t>Tevékeny szeretet </a:t>
            </a:r>
            <a:r>
              <a:rPr lang="hu-HU" sz="3200" dirty="0" smtClean="0"/>
              <a:t>– Szt. Vince nem csak beszél – hirdetni az Evangéliumot szóval és tettel</a:t>
            </a:r>
          </a:p>
          <a:p>
            <a:pPr>
              <a:buFont typeface="Arial" pitchFamily="34" charset="0"/>
              <a:buChar char="•"/>
            </a:pPr>
            <a:r>
              <a:rPr lang="hu-HU" sz="3200" dirty="0"/>
              <a:t> </a:t>
            </a:r>
            <a:r>
              <a:rPr lang="hu-HU" sz="3200" b="1" dirty="0" smtClean="0"/>
              <a:t>Nem a forma a legfontosabb </a:t>
            </a:r>
            <a:r>
              <a:rPr lang="hu-HU" sz="3200" dirty="0" smtClean="0"/>
              <a:t>– barokk prédikációk ellen</a:t>
            </a:r>
          </a:p>
          <a:p>
            <a:pPr>
              <a:buFont typeface="Arial" pitchFamily="34" charset="0"/>
              <a:buChar char="•"/>
            </a:pPr>
            <a:r>
              <a:rPr lang="hu-HU" sz="3200" dirty="0"/>
              <a:t> </a:t>
            </a:r>
            <a:r>
              <a:rPr lang="hu-HU" sz="3200" b="1" dirty="0" smtClean="0"/>
              <a:t>Azok, akikhez fordul </a:t>
            </a:r>
            <a:r>
              <a:rPr lang="hu-HU" sz="3200" dirty="0" smtClean="0"/>
              <a:t>– oda megy, ahova mások nem akarnak (szegényekhez) – csak szeretetből lehet ilyen döntést hozni</a:t>
            </a:r>
          </a:p>
          <a:p>
            <a:pPr>
              <a:buFont typeface="Arial" pitchFamily="34" charset="0"/>
              <a:buChar char="•"/>
            </a:pPr>
            <a:r>
              <a:rPr lang="hu-HU" sz="3200" dirty="0"/>
              <a:t> </a:t>
            </a:r>
            <a:r>
              <a:rPr lang="hu-HU" sz="3200" b="1" dirty="0" smtClean="0"/>
              <a:t>Szt. Jusztin de </a:t>
            </a:r>
            <a:r>
              <a:rPr lang="hu-HU" sz="3200" b="1" dirty="0" err="1" smtClean="0"/>
              <a:t>Jacobis</a:t>
            </a:r>
            <a:r>
              <a:rPr lang="hu-HU" sz="3200" b="1" dirty="0" smtClean="0"/>
              <a:t> </a:t>
            </a:r>
            <a:r>
              <a:rPr lang="hu-HU" sz="3200" dirty="0" smtClean="0"/>
              <a:t> - </a:t>
            </a:r>
            <a:r>
              <a:rPr lang="hu-HU" sz="3200" i="1" dirty="0" smtClean="0"/>
              <a:t>római katolikus pap vagyok, aki szereti az etiópiai keresztényeket</a:t>
            </a:r>
            <a:endParaRPr lang="hu-HU" sz="3200" dirty="0" smtClean="0"/>
          </a:p>
          <a:p>
            <a:pPr>
              <a:buFont typeface="Arial" pitchFamily="34" charset="0"/>
              <a:buChar char="•"/>
            </a:pPr>
            <a:r>
              <a:rPr lang="hu-HU" sz="3200" dirty="0"/>
              <a:t> </a:t>
            </a:r>
            <a:r>
              <a:rPr lang="hu-HU" sz="3200" b="1" dirty="0" smtClean="0"/>
              <a:t>Nem akart híres lenni</a:t>
            </a:r>
            <a:r>
              <a:rPr lang="hu-HU" sz="3200" dirty="0" smtClean="0"/>
              <a:t> – másképpen nincs értelme a karitatív munkának – a végén szeretetszolgálatnak nevezzük</a:t>
            </a:r>
            <a:endParaRPr lang="hu-HU"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758309"/>
            <a:ext cx="7776864" cy="5262979"/>
          </a:xfrm>
          <a:prstGeom prst="rect">
            <a:avLst/>
          </a:prstGeom>
          <a:noFill/>
        </p:spPr>
        <p:txBody>
          <a:bodyPr wrap="square" rtlCol="0">
            <a:spAutoFit/>
          </a:bodyPr>
          <a:lstStyle/>
          <a:p>
            <a:r>
              <a:rPr lang="hu-HU" sz="2800" b="1" i="1" dirty="0"/>
              <a:t>A szeretet </a:t>
            </a:r>
            <a:r>
              <a:rPr lang="hu-HU" sz="2800" b="1" i="1" u="sng" dirty="0"/>
              <a:t>türelmes</a:t>
            </a:r>
            <a:r>
              <a:rPr lang="hu-HU" sz="2800" b="1" i="1" dirty="0"/>
              <a:t>,</a:t>
            </a:r>
            <a:br>
              <a:rPr lang="hu-HU" sz="2800" b="1" i="1" dirty="0"/>
            </a:br>
            <a:r>
              <a:rPr lang="hu-HU" sz="2800" b="1" i="1" dirty="0"/>
              <a:t>a szeretet </a:t>
            </a:r>
            <a:r>
              <a:rPr lang="hu-HU" sz="2800" b="1" i="1" u="sng" dirty="0"/>
              <a:t>jóságos</a:t>
            </a:r>
            <a:r>
              <a:rPr lang="hu-HU" sz="2800" b="1" i="1" dirty="0"/>
              <a:t>,</a:t>
            </a:r>
            <a:br>
              <a:rPr lang="hu-HU" sz="2800" b="1" i="1" dirty="0"/>
            </a:br>
            <a:r>
              <a:rPr lang="hu-HU" sz="2800" b="1" i="1" dirty="0"/>
              <a:t>a szeretet </a:t>
            </a:r>
            <a:r>
              <a:rPr lang="hu-HU" sz="2800" b="1" i="1" u="sng" dirty="0"/>
              <a:t>nem féltékeny</a:t>
            </a:r>
            <a:r>
              <a:rPr lang="hu-HU" sz="2800" b="1" i="1" dirty="0"/>
              <a:t>,</a:t>
            </a:r>
            <a:br>
              <a:rPr lang="hu-HU" sz="2800" b="1" i="1" dirty="0"/>
            </a:br>
            <a:r>
              <a:rPr lang="hu-HU" sz="2800" b="1" i="1" u="sng" dirty="0"/>
              <a:t>nem kérkedik</a:t>
            </a:r>
            <a:r>
              <a:rPr lang="hu-HU" sz="2800" b="1" i="1" dirty="0"/>
              <a:t>, </a:t>
            </a:r>
            <a:r>
              <a:rPr lang="hu-HU" sz="2800" b="1" i="1" u="sng" dirty="0"/>
              <a:t>nem</a:t>
            </a:r>
            <a:r>
              <a:rPr lang="hu-HU" sz="2800" b="1" i="1" dirty="0"/>
              <a:t> is </a:t>
            </a:r>
            <a:r>
              <a:rPr lang="hu-HU" sz="2800" b="1" i="1" u="sng" dirty="0"/>
              <a:t>kevély</a:t>
            </a:r>
            <a:r>
              <a:rPr lang="hu-HU" sz="2800" b="1" i="1" dirty="0"/>
              <a:t>.</a:t>
            </a:r>
            <a:br>
              <a:rPr lang="hu-HU" sz="2800" b="1" i="1" dirty="0"/>
            </a:br>
            <a:r>
              <a:rPr lang="hu-HU" sz="2800" b="1" i="1" u="sng" dirty="0"/>
              <a:t>Nem tapintatlan,</a:t>
            </a:r>
            <a:br>
              <a:rPr lang="hu-HU" sz="2800" b="1" i="1" u="sng" dirty="0"/>
            </a:br>
            <a:r>
              <a:rPr lang="hu-HU" sz="2800" b="1" i="1" u="sng" dirty="0"/>
              <a:t>nem keresi a maga javát,</a:t>
            </a:r>
            <a:br>
              <a:rPr lang="hu-HU" sz="2800" b="1" i="1" u="sng" dirty="0"/>
            </a:br>
            <a:r>
              <a:rPr lang="hu-HU" sz="2800" b="1" i="1" u="sng" dirty="0"/>
              <a:t>nem gerjed haragra,</a:t>
            </a:r>
            <a:br>
              <a:rPr lang="hu-HU" sz="2800" b="1" i="1" u="sng" dirty="0"/>
            </a:br>
            <a:r>
              <a:rPr lang="hu-HU" sz="2800" b="1" i="1" u="sng" dirty="0"/>
              <a:t>a rosszat nem rója fel.</a:t>
            </a:r>
            <a:br>
              <a:rPr lang="hu-HU" sz="2800" b="1" i="1" u="sng" dirty="0"/>
            </a:br>
            <a:r>
              <a:rPr lang="hu-HU" sz="2800" b="1" i="1" dirty="0"/>
              <a:t>Nem örül a gonoszságnak,</a:t>
            </a:r>
            <a:r>
              <a:rPr lang="hu-HU" sz="2800" b="1" i="1" u="sng" dirty="0"/>
              <a:t/>
            </a:r>
            <a:br>
              <a:rPr lang="hu-HU" sz="2800" b="1" i="1" u="sng" dirty="0"/>
            </a:br>
            <a:r>
              <a:rPr lang="hu-HU" sz="2800" b="1" i="1" dirty="0"/>
              <a:t>örömét az igazság győzelmében leli.</a:t>
            </a:r>
            <a:br>
              <a:rPr lang="hu-HU" sz="2800" b="1" i="1" dirty="0"/>
            </a:br>
            <a:r>
              <a:rPr lang="hu-HU" sz="2800" b="1" i="1" u="sng" dirty="0"/>
              <a:t>Mindent eltűr, mindent elhisz,</a:t>
            </a:r>
            <a:br>
              <a:rPr lang="hu-HU" sz="2800" b="1" i="1" u="sng" dirty="0"/>
            </a:br>
            <a:r>
              <a:rPr lang="hu-HU" sz="2800" b="1" i="1" u="sng" dirty="0"/>
              <a:t>mindent remél, mindent elvisel</a:t>
            </a:r>
            <a:r>
              <a:rPr lang="hu-HU" sz="2800" b="1" i="1"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Páli Szt. Vince türelme</a:t>
            </a:r>
            <a:endParaRPr lang="hu-HU" b="1" dirty="0"/>
          </a:p>
        </p:txBody>
      </p:sp>
      <p:sp>
        <p:nvSpPr>
          <p:cNvPr id="3" name="Tartalom helye 2"/>
          <p:cNvSpPr>
            <a:spLocks noGrp="1"/>
          </p:cNvSpPr>
          <p:nvPr>
            <p:ph idx="1"/>
          </p:nvPr>
        </p:nvSpPr>
        <p:spPr>
          <a:xfrm>
            <a:off x="457200" y="1600200"/>
            <a:ext cx="8229600" cy="4853136"/>
          </a:xfrm>
        </p:spPr>
        <p:txBody>
          <a:bodyPr>
            <a:normAutofit lnSpcReduction="10000"/>
          </a:bodyPr>
          <a:lstStyle/>
          <a:p>
            <a:r>
              <a:rPr lang="hu-HU" dirty="0" smtClean="0"/>
              <a:t>Nem vár rögtön eredményt – egy alkalommal addig maradtak a lazaristák a népmissziók alatt egy helyen (néhány hét) , ameddig </a:t>
            </a:r>
            <a:r>
              <a:rPr lang="hu-HU" dirty="0"/>
              <a:t>nem végezte el </a:t>
            </a:r>
            <a:r>
              <a:rPr lang="hu-HU" dirty="0" smtClean="0"/>
              <a:t>mindenki </a:t>
            </a:r>
            <a:r>
              <a:rPr lang="hu-HU" dirty="0"/>
              <a:t>a </a:t>
            </a:r>
            <a:r>
              <a:rPr lang="hu-HU" dirty="0" smtClean="0"/>
              <a:t>gyónást (vagy életgyónást) és nem tudott áldozni</a:t>
            </a:r>
          </a:p>
          <a:p>
            <a:r>
              <a:rPr lang="hu-HU" dirty="0" smtClean="0"/>
              <a:t>Szelídség – nem lehet kényszeríteni senkit, többet tudunk elérni, ha lassan, finoman dolgozunk</a:t>
            </a:r>
          </a:p>
          <a:p>
            <a:r>
              <a:rPr lang="hu-HU" dirty="0" smtClean="0"/>
              <a:t>Jóság – gyakran Szalézi Szt. Ferencről, mint a jóság példaképéről beszél</a:t>
            </a:r>
            <a:endParaRPr lang="hu-H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b="1" dirty="0" smtClean="0"/>
              <a:t>A szeretet – erős ember tulajdonsága</a:t>
            </a:r>
            <a:endParaRPr lang="hu-HU" b="1" dirty="0"/>
          </a:p>
        </p:txBody>
      </p:sp>
      <p:sp>
        <p:nvSpPr>
          <p:cNvPr id="3" name="Tartalom helye 2"/>
          <p:cNvSpPr>
            <a:spLocks noGrp="1"/>
          </p:cNvSpPr>
          <p:nvPr>
            <p:ph idx="1"/>
          </p:nvPr>
        </p:nvSpPr>
        <p:spPr>
          <a:xfrm>
            <a:off x="385192" y="1600200"/>
            <a:ext cx="8363272" cy="4853136"/>
          </a:xfrm>
        </p:spPr>
        <p:txBody>
          <a:bodyPr>
            <a:normAutofit/>
          </a:bodyPr>
          <a:lstStyle/>
          <a:p>
            <a:r>
              <a:rPr lang="hu-HU" dirty="0" smtClean="0"/>
              <a:t>Lelki erő – az Irgalmas nővérek akkor is türelemmel és szeretettel </a:t>
            </a:r>
            <a:r>
              <a:rPr lang="hu-HU" dirty="0"/>
              <a:t>foglalkoztak a rabokkal, amikor kidobták a </a:t>
            </a:r>
            <a:r>
              <a:rPr lang="hu-HU" dirty="0" smtClean="0"/>
              <a:t>levest</a:t>
            </a:r>
          </a:p>
          <a:p>
            <a:r>
              <a:rPr lang="hu-HU" dirty="0" smtClean="0"/>
              <a:t>A szeretet – nem a kényelem – pl. missziók és állandó utazások, mindig új helyen kell lenni</a:t>
            </a:r>
          </a:p>
          <a:p>
            <a:r>
              <a:rPr lang="hu-HU" dirty="0" smtClean="0"/>
              <a:t>Az áldozat – ezért gyakran Jézus keresztjéről beszél, mint a szeretet példaképéről</a:t>
            </a:r>
          </a:p>
          <a:p>
            <a:r>
              <a:rPr lang="hu-HU" dirty="0" smtClean="0"/>
              <a:t>Igazságosságot építeni az emberek között – a társadalom szélén élő emberekkel is foglalkozik</a:t>
            </a:r>
            <a:endParaRPr lang="hu-H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758309"/>
            <a:ext cx="7776864" cy="3539430"/>
          </a:xfrm>
          <a:prstGeom prst="rect">
            <a:avLst/>
          </a:prstGeom>
          <a:noFill/>
        </p:spPr>
        <p:txBody>
          <a:bodyPr wrap="square" rtlCol="0">
            <a:spAutoFit/>
          </a:bodyPr>
          <a:lstStyle/>
          <a:p>
            <a:r>
              <a:rPr lang="hu-HU" sz="2800" b="1" i="1" u="sng" dirty="0"/>
              <a:t>A szeretet nem szűnik meg soha</a:t>
            </a:r>
            <a:r>
              <a:rPr lang="hu-HU" sz="2800" b="1" i="1" dirty="0"/>
              <a:t>.</a:t>
            </a:r>
            <a:br>
              <a:rPr lang="hu-HU" sz="2800" b="1" i="1" dirty="0"/>
            </a:br>
            <a:r>
              <a:rPr lang="hu-HU" sz="2800" b="1" i="1" dirty="0"/>
              <a:t>A prófétálás véget ér,</a:t>
            </a:r>
            <a:br>
              <a:rPr lang="hu-HU" sz="2800" b="1" i="1" dirty="0"/>
            </a:br>
            <a:r>
              <a:rPr lang="hu-HU" sz="2800" b="1" i="1" dirty="0"/>
              <a:t>a nyelvek elhallgatnak,</a:t>
            </a:r>
            <a:br>
              <a:rPr lang="hu-HU" sz="2800" b="1" i="1" dirty="0"/>
            </a:br>
            <a:r>
              <a:rPr lang="hu-HU" sz="2800" b="1" i="1" dirty="0"/>
              <a:t>a tudomány elenyészik.</a:t>
            </a:r>
            <a:br>
              <a:rPr lang="hu-HU" sz="2800" b="1" i="1" dirty="0"/>
            </a:br>
            <a:r>
              <a:rPr lang="hu-HU" sz="2800" b="1" i="1" dirty="0"/>
              <a:t>Most megismerésünk csak töredékes,</a:t>
            </a:r>
            <a:br>
              <a:rPr lang="hu-HU" sz="2800" b="1" i="1" dirty="0"/>
            </a:br>
            <a:r>
              <a:rPr lang="hu-HU" sz="2800" b="1" i="1" dirty="0"/>
              <a:t>és töredékes a prófétálásunk is.</a:t>
            </a:r>
            <a:br>
              <a:rPr lang="hu-HU" sz="2800" b="1" i="1" dirty="0"/>
            </a:br>
            <a:r>
              <a:rPr lang="hu-HU" sz="2800" b="1" i="1" dirty="0"/>
              <a:t>Ha azonban elérkezik a </a:t>
            </a:r>
            <a:r>
              <a:rPr lang="hu-HU" sz="2800" b="1" i="1" u="sng" dirty="0"/>
              <a:t>tökéletes</a:t>
            </a:r>
            <a:r>
              <a:rPr lang="hu-HU" sz="2800" b="1" i="1" dirty="0"/>
              <a:t>,</a:t>
            </a:r>
            <a:br>
              <a:rPr lang="hu-HU" sz="2800" b="1" i="1" dirty="0"/>
            </a:br>
            <a:r>
              <a:rPr lang="hu-HU" sz="2800" b="1" i="1" dirty="0"/>
              <a:t>ami töredékes, az véget ér.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i="1" dirty="0" smtClean="0"/>
              <a:t>A szeretet nem szűnik meg</a:t>
            </a:r>
            <a:endParaRPr lang="hu-HU" b="1" i="1" dirty="0"/>
          </a:p>
        </p:txBody>
      </p:sp>
      <p:sp>
        <p:nvSpPr>
          <p:cNvPr id="3" name="Tartalom helye 2"/>
          <p:cNvSpPr>
            <a:spLocks noGrp="1"/>
          </p:cNvSpPr>
          <p:nvPr>
            <p:ph idx="1"/>
          </p:nvPr>
        </p:nvSpPr>
        <p:spPr/>
        <p:txBody>
          <a:bodyPr/>
          <a:lstStyle/>
          <a:p>
            <a:r>
              <a:rPr lang="hu-HU" dirty="0" smtClean="0"/>
              <a:t>A szeretet és a felelősség – ha elvállalunk valamilyen szolgálatot, folytatni kell</a:t>
            </a:r>
          </a:p>
          <a:p>
            <a:r>
              <a:rPr lang="hu-HU" dirty="0" smtClean="0"/>
              <a:t>A szeretet nem a hangulattól függ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758309"/>
            <a:ext cx="7776864" cy="2677656"/>
          </a:xfrm>
          <a:prstGeom prst="rect">
            <a:avLst/>
          </a:prstGeom>
          <a:noFill/>
        </p:spPr>
        <p:txBody>
          <a:bodyPr wrap="square" rtlCol="0">
            <a:spAutoFit/>
          </a:bodyPr>
          <a:lstStyle/>
          <a:p>
            <a:r>
              <a:rPr lang="hu-HU" sz="2800" b="1" i="1" dirty="0"/>
              <a:t>Gyermekkoromban úgy beszéltem, </a:t>
            </a:r>
            <a:br>
              <a:rPr lang="hu-HU" sz="2800" b="1" i="1" dirty="0"/>
            </a:br>
            <a:r>
              <a:rPr lang="hu-HU" sz="2800" b="1" i="1" dirty="0"/>
              <a:t>mint a gyermek, </a:t>
            </a:r>
            <a:br>
              <a:rPr lang="hu-HU" sz="2800" b="1" i="1" dirty="0"/>
            </a:br>
            <a:r>
              <a:rPr lang="hu-HU" sz="2800" b="1" i="1" dirty="0"/>
              <a:t>úgy gondolkoztam, mint a gyermek,</a:t>
            </a:r>
            <a:br>
              <a:rPr lang="hu-HU" sz="2800" b="1" i="1" dirty="0"/>
            </a:br>
            <a:r>
              <a:rPr lang="hu-HU" sz="2800" b="1" i="1" dirty="0"/>
              <a:t>úgy ítéltem, mint a gyermek.</a:t>
            </a:r>
            <a:br>
              <a:rPr lang="hu-HU" sz="2800" b="1" i="1" dirty="0"/>
            </a:br>
            <a:r>
              <a:rPr lang="hu-HU" sz="2800" b="1" i="1" dirty="0"/>
              <a:t>De amikor elértem a férfikort,</a:t>
            </a:r>
            <a:br>
              <a:rPr lang="hu-HU" sz="2800" b="1" i="1" dirty="0"/>
            </a:br>
            <a:r>
              <a:rPr lang="hu-HU" sz="2800" b="1" i="1" dirty="0"/>
              <a:t>elhagytam a gyermek szokásait.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b="1" dirty="0" smtClean="0"/>
              <a:t>Állandóan úton a tökéletesség felé</a:t>
            </a:r>
            <a:endParaRPr lang="hu-HU" b="1" dirty="0"/>
          </a:p>
        </p:txBody>
      </p:sp>
      <p:sp>
        <p:nvSpPr>
          <p:cNvPr id="3" name="Tartalom helye 2"/>
          <p:cNvSpPr>
            <a:spLocks noGrp="1"/>
          </p:cNvSpPr>
          <p:nvPr>
            <p:ph idx="1"/>
          </p:nvPr>
        </p:nvSpPr>
        <p:spPr/>
        <p:txBody>
          <a:bodyPr/>
          <a:lstStyle/>
          <a:p>
            <a:r>
              <a:rPr lang="hu-HU" dirty="0" smtClean="0"/>
              <a:t>Változások Szt. Vince gondolkozásában:</a:t>
            </a:r>
          </a:p>
          <a:p>
            <a:pPr lvl="1"/>
            <a:r>
              <a:rPr lang="hu-HU" dirty="0" smtClean="0"/>
              <a:t>Tisztul a szándéka</a:t>
            </a:r>
          </a:p>
          <a:p>
            <a:pPr lvl="1"/>
            <a:r>
              <a:rPr lang="hu-HU" dirty="0" smtClean="0"/>
              <a:t>A papság nem egy eszköz, hanem életmód</a:t>
            </a:r>
          </a:p>
          <a:p>
            <a:pPr lvl="1"/>
            <a:r>
              <a:rPr lang="hu-HU" dirty="0" smtClean="0"/>
              <a:t>Észreveszi az új kihívásokat (</a:t>
            </a:r>
            <a:r>
              <a:rPr lang="hu-HU" i="1" dirty="0" smtClean="0"/>
              <a:t>idők jelei</a:t>
            </a:r>
            <a:r>
              <a:rPr lang="hu-HU" dirty="0" smtClean="0"/>
              <a:t>)</a:t>
            </a:r>
          </a:p>
          <a:p>
            <a:r>
              <a:rPr lang="hu-HU" dirty="0" smtClean="0"/>
              <a:t>Szt. Vince nem felejtette el, hogy neki is kellett fejlődnie, hogy nem </a:t>
            </a:r>
            <a:r>
              <a:rPr lang="hu-HU" dirty="0"/>
              <a:t> ismerte fel </a:t>
            </a:r>
            <a:r>
              <a:rPr lang="hu-HU" dirty="0" smtClean="0"/>
              <a:t>rögtön az útját és az Isten akaratát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758309"/>
            <a:ext cx="7776864" cy="2677656"/>
          </a:xfrm>
          <a:prstGeom prst="rect">
            <a:avLst/>
          </a:prstGeom>
          <a:noFill/>
        </p:spPr>
        <p:txBody>
          <a:bodyPr wrap="square" rtlCol="0">
            <a:spAutoFit/>
          </a:bodyPr>
          <a:lstStyle/>
          <a:p>
            <a:r>
              <a:rPr lang="hu-HU" sz="2800" b="1" i="1" dirty="0"/>
              <a:t>Ma még csak tükörben,</a:t>
            </a:r>
            <a:br>
              <a:rPr lang="hu-HU" sz="2800" b="1" i="1" dirty="0"/>
            </a:br>
            <a:r>
              <a:rPr lang="hu-HU" sz="2800" b="1" i="1" dirty="0"/>
              <a:t>homályosan látunk,</a:t>
            </a:r>
            <a:br>
              <a:rPr lang="hu-HU" sz="2800" b="1" i="1" dirty="0"/>
            </a:br>
            <a:r>
              <a:rPr lang="hu-HU" sz="2800" b="1" i="1" dirty="0"/>
              <a:t>akkor majd színről színre.</a:t>
            </a:r>
            <a:br>
              <a:rPr lang="hu-HU" sz="2800" b="1" i="1" dirty="0"/>
            </a:br>
            <a:r>
              <a:rPr lang="hu-HU" sz="2800" b="1" i="1" dirty="0"/>
              <a:t>Most még csak töredékes a tudásom,</a:t>
            </a:r>
            <a:br>
              <a:rPr lang="hu-HU" sz="2800" b="1" i="1" dirty="0"/>
            </a:br>
            <a:r>
              <a:rPr lang="hu-HU" sz="2800" b="1" i="1" dirty="0"/>
              <a:t>akkor majd úgy ismerek mindent,</a:t>
            </a:r>
            <a:br>
              <a:rPr lang="hu-HU" sz="2800" b="1" i="1" dirty="0"/>
            </a:br>
            <a:r>
              <a:rPr lang="hu-HU" sz="2800" b="1" i="1" dirty="0"/>
              <a:t>ahogy most engem ismernek.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755576" y="758309"/>
            <a:ext cx="7776864" cy="1384995"/>
          </a:xfrm>
          <a:prstGeom prst="rect">
            <a:avLst/>
          </a:prstGeom>
          <a:noFill/>
        </p:spPr>
        <p:txBody>
          <a:bodyPr wrap="square" rtlCol="0">
            <a:spAutoFit/>
          </a:bodyPr>
          <a:lstStyle/>
          <a:p>
            <a:r>
              <a:rPr lang="hu-HU" sz="2800" b="1" i="1" dirty="0"/>
              <a:t>Addig megmarad a hit, a remény és a szeretet;</a:t>
            </a:r>
            <a:br>
              <a:rPr lang="hu-HU" sz="2800" b="1" i="1" dirty="0"/>
            </a:br>
            <a:r>
              <a:rPr lang="hu-HU" sz="2800" b="1" i="1" dirty="0"/>
              <a:t>ez a három.</a:t>
            </a:r>
            <a:br>
              <a:rPr lang="hu-HU" sz="2800" b="1" i="1" dirty="0"/>
            </a:br>
            <a:r>
              <a:rPr lang="hu-HU" sz="2800" b="1" i="1" dirty="0"/>
              <a:t>De közülük </a:t>
            </a:r>
            <a:r>
              <a:rPr lang="hu-HU" sz="2800" b="1" i="1" u="sng" dirty="0"/>
              <a:t>legnagyobb a szeretet</a:t>
            </a:r>
            <a:r>
              <a:rPr lang="hu-HU" sz="2800" b="1" i="1" dirty="0" smtClean="0"/>
              <a:t>!</a:t>
            </a:r>
            <a:endParaRPr lang="hu-HU" sz="2800" b="1"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251520" y="404664"/>
            <a:ext cx="8496944" cy="6120680"/>
          </a:xfrm>
        </p:spPr>
        <p:txBody>
          <a:bodyPr>
            <a:normAutofit fontScale="92500" lnSpcReduction="10000"/>
          </a:bodyPr>
          <a:lstStyle/>
          <a:p>
            <a:r>
              <a:rPr lang="hu-HU" i="1" dirty="0" smtClean="0"/>
              <a:t>Isten a szeretet, és azt szeretné, hogy mindent tegyünk szeretetből és szeretetért</a:t>
            </a:r>
            <a:r>
              <a:rPr lang="hu-HU" dirty="0" smtClean="0"/>
              <a:t> (SVP I, 149)</a:t>
            </a:r>
          </a:p>
          <a:p>
            <a:r>
              <a:rPr lang="hu-HU" i="1" dirty="0" smtClean="0"/>
              <a:t>Mindannyian azt tudják, hogy Isten és felebaráti szeretetében összefoglalást talál a Törvény és a Próféták. Figyeljük arra, hogy nem csak Isten iránt, hanem felebarát iránti szeretetről is van szó. Az az igazság annyira nagy, hogy túlhaladja emberi felfogást. Csak magasságról származó világosság segítségével tudjuk megérteni az a szeretet magasságát, mélységét, szélességét és csodálatosságát Ha olyan a szeretetünk, tegyük mindent, hogy átadjuk azt másoknak, hogy mindannyian szeressenek Istent és felebarátot</a:t>
            </a:r>
            <a:r>
              <a:rPr lang="hu-HU" dirty="0" smtClean="0"/>
              <a:t> (SVP XI, 552)</a:t>
            </a:r>
            <a:endParaRPr lang="hu-HU"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323528" y="404664"/>
            <a:ext cx="8424936" cy="4524315"/>
          </a:xfrm>
          <a:prstGeom prst="rect">
            <a:avLst/>
          </a:prstGeom>
          <a:noFill/>
        </p:spPr>
        <p:txBody>
          <a:bodyPr wrap="square" rtlCol="0">
            <a:spAutoFit/>
          </a:bodyPr>
          <a:lstStyle/>
          <a:p>
            <a:pPr>
              <a:buFont typeface="Arial" pitchFamily="34" charset="0"/>
              <a:buChar char="•"/>
            </a:pPr>
            <a:r>
              <a:rPr lang="hu-HU" sz="3600" dirty="0" smtClean="0"/>
              <a:t> Hogyan tudnánk megerősíteni a szeretetünket?</a:t>
            </a:r>
          </a:p>
          <a:p>
            <a:pPr>
              <a:buFont typeface="Arial" pitchFamily="34" charset="0"/>
              <a:buChar char="•"/>
            </a:pPr>
            <a:r>
              <a:rPr lang="hu-HU" sz="3600" dirty="0" smtClean="0"/>
              <a:t> Mely területeket </a:t>
            </a:r>
            <a:r>
              <a:rPr lang="hu-HU" sz="3600" dirty="0"/>
              <a:t>kell különösen fejlesztenünk</a:t>
            </a:r>
            <a:r>
              <a:rPr lang="hu-HU" sz="3600" dirty="0" smtClean="0"/>
              <a:t>?</a:t>
            </a:r>
          </a:p>
          <a:p>
            <a:pPr>
              <a:buFont typeface="Arial" pitchFamily="34" charset="0"/>
              <a:buChar char="•"/>
            </a:pPr>
            <a:r>
              <a:rPr lang="hu-HU" sz="3600" dirty="0"/>
              <a:t> </a:t>
            </a:r>
            <a:r>
              <a:rPr lang="hu-HU" sz="3600" dirty="0" smtClean="0"/>
              <a:t>Mi az, ami számunkra a legfontosabb és mi   tetszik legjobban Páli Szt. Vince és a Vincés Család Szentjeinek és Boldogjainak életében és tanításában?</a:t>
            </a:r>
            <a:endParaRPr lang="hu-HU" sz="3600" dirty="0"/>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1267</TotalTime>
  <Words>505</Words>
  <Application>Microsoft Office PowerPoint</Application>
  <PresentationFormat>Diavetítés a képernyőre (4:3 oldalarány)</PresentationFormat>
  <Paragraphs>36</Paragraphs>
  <Slides>14</Slides>
  <Notes>0</Notes>
  <HiddenSlides>0</HiddenSlides>
  <MMClips>0</MMClips>
  <ScaleCrop>false</ScaleCrop>
  <HeadingPairs>
    <vt:vector size="4" baseType="variant">
      <vt:variant>
        <vt:lpstr>Téma</vt:lpstr>
      </vt:variant>
      <vt:variant>
        <vt:i4>1</vt:i4>
      </vt:variant>
      <vt:variant>
        <vt:lpstr>Diacímek</vt:lpstr>
      </vt:variant>
      <vt:variant>
        <vt:i4>14</vt:i4>
      </vt:variant>
    </vt:vector>
  </HeadingPairs>
  <TitlesOfParts>
    <vt:vector size="15" baseType="lpstr">
      <vt:lpstr>Office-téma</vt:lpstr>
      <vt:lpstr>A szeretet tulajdonságai  Páli Szent Vince életében</vt:lpstr>
      <vt:lpstr>2. dia</vt:lpstr>
      <vt:lpstr>3. dia</vt:lpstr>
      <vt:lpstr>4. dia</vt:lpstr>
      <vt:lpstr>Páli Szt. Vince türelme</vt:lpstr>
      <vt:lpstr>A szeretet – erős ember tulajdonsága</vt:lpstr>
      <vt:lpstr>7. dia</vt:lpstr>
      <vt:lpstr>A szeretet nem szűnik meg</vt:lpstr>
      <vt:lpstr>9. dia</vt:lpstr>
      <vt:lpstr>Állandóan úton a tökéletesség felé</vt:lpstr>
      <vt:lpstr>11. dia</vt:lpstr>
      <vt:lpstr>12. dia</vt:lpstr>
      <vt:lpstr>13. dia</vt:lpstr>
      <vt:lpstr>14.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szeretet tulajdonságai  Páli Szent Vince életében</dc:title>
  <dc:creator>Vincés Család</dc:creator>
  <cp:lastModifiedBy>Vincés Család</cp:lastModifiedBy>
  <cp:revision>49</cp:revision>
  <dcterms:created xsi:type="dcterms:W3CDTF">2011-08-25T15:56:48Z</dcterms:created>
  <dcterms:modified xsi:type="dcterms:W3CDTF">2011-08-26T21:18:37Z</dcterms:modified>
</cp:coreProperties>
</file>